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21"/>
  </p:notesMasterIdLst>
  <p:sldIdLst>
    <p:sldId id="256" r:id="rId2"/>
    <p:sldId id="279" r:id="rId3"/>
    <p:sldId id="280" r:id="rId4"/>
    <p:sldId id="291" r:id="rId5"/>
    <p:sldId id="292" r:id="rId6"/>
    <p:sldId id="263" r:id="rId7"/>
    <p:sldId id="281" r:id="rId8"/>
    <p:sldId id="283" r:id="rId9"/>
    <p:sldId id="288" r:id="rId10"/>
    <p:sldId id="282" r:id="rId11"/>
    <p:sldId id="285" r:id="rId12"/>
    <p:sldId id="289" r:id="rId13"/>
    <p:sldId id="290" r:id="rId14"/>
    <p:sldId id="284" r:id="rId15"/>
    <p:sldId id="271" r:id="rId16"/>
    <p:sldId id="272" r:id="rId17"/>
    <p:sldId id="273" r:id="rId18"/>
    <p:sldId id="274" r:id="rId19"/>
    <p:sldId id="28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654" y="102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5/21/2024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Mohammad Sabouri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D249C9-88DA-4A34-8243-B3685B8A0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56" r="21856"/>
          <a:stretch/>
        </p:blipFill>
        <p:spPr>
          <a:xfrm rot="16200000">
            <a:off x="1676400" y="431800"/>
            <a:ext cx="2398713" cy="2397125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4870B4D-1037-EBFF-758B-3FAC3CD94664}"/>
              </a:ext>
            </a:extLst>
          </p:cNvPr>
          <p:cNvSpPr txBox="1">
            <a:spLocks/>
          </p:cNvSpPr>
          <p:nvPr/>
        </p:nvSpPr>
        <p:spPr>
          <a:xfrm>
            <a:off x="773857" y="3023419"/>
            <a:ext cx="4341281" cy="3603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 student of Genova University  in field of Robotic Engineering.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Master's Degree in Electrical-Control Engineering, Shiraz University, Shiraz, Iran.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Laurea Magistrale in Ingegneria dell'Elettrocontrollo, Università di Shiraz, Shiraz, Iran.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and Implementation Differential Mini-Mobile robot for Swarm applications.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80FD98-3D9E-FDA3-AD81-5776B21FE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6" t="22955" r="13619" b="32646"/>
          <a:stretch/>
        </p:blipFill>
        <p:spPr>
          <a:xfrm>
            <a:off x="8901944" y="2316029"/>
            <a:ext cx="2846996" cy="2821580"/>
          </a:xfrm>
          <a:prstGeom prst="rect">
            <a:avLst/>
          </a:prstGeom>
        </p:spPr>
      </p:pic>
      <p:pic>
        <p:nvPicPr>
          <p:cNvPr id="1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7CD0003-7488-A5E5-52B5-ECBA84B65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" t="17182" r="4858" b="10654"/>
          <a:stretch/>
        </p:blipFill>
        <p:spPr>
          <a:xfrm>
            <a:off x="5593976" y="2316029"/>
            <a:ext cx="2846996" cy="282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8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Manufacturing a hardware simulator to synchronize PMU data and send it to the control center.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4" name="Picture 3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8E8AA189-9DF2-04C1-79DA-9E584CD2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 t="2621" r="1031" b="1517"/>
          <a:stretch/>
        </p:blipFill>
        <p:spPr>
          <a:xfrm>
            <a:off x="5001172" y="2116733"/>
            <a:ext cx="6986833" cy="30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5" name="Picture 4" descr="A metal shelf with several small objects&#10;&#10;Description automatically generated with medium confidence">
            <a:extLst>
              <a:ext uri="{FF2B5EF4-FFF2-40B4-BE49-F238E27FC236}">
                <a16:creationId xmlns:a16="http://schemas.microsoft.com/office/drawing/2014/main" id="{196B19FD-3A78-3490-B42C-39025BFD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89" y="1710399"/>
            <a:ext cx="2899148" cy="496529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3CD774-C416-2591-A5CB-31A599BEDB60}"/>
              </a:ext>
            </a:extLst>
          </p:cNvPr>
          <p:cNvSpPr txBox="1">
            <a:spLocks/>
          </p:cNvSpPr>
          <p:nvPr/>
        </p:nvSpPr>
        <p:spPr>
          <a:xfrm>
            <a:off x="5239965" y="182302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Bedsore prevention Bed.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Design, Implementation and Control.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4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3CD774-C416-2591-A5CB-31A599BEDB60}"/>
              </a:ext>
            </a:extLst>
          </p:cNvPr>
          <p:cNvSpPr txBox="1">
            <a:spLocks/>
          </p:cNvSpPr>
          <p:nvPr/>
        </p:nvSpPr>
        <p:spPr>
          <a:xfrm>
            <a:off x="5239965" y="182302"/>
            <a:ext cx="6544046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planning and control the movement of Hovercraft. (re modeling the dynamic and kinematic with LPV method and design LPV Controller by LMI techniques. 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evice with wires and wires on a table&#10;&#10;Description automatically generated">
            <a:extLst>
              <a:ext uri="{FF2B5EF4-FFF2-40B4-BE49-F238E27FC236}">
                <a16:creationId xmlns:a16="http://schemas.microsoft.com/office/drawing/2014/main" id="{6FA6D75B-DD4F-1760-DC5D-F1CA1432A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91" b="19656"/>
          <a:stretch/>
        </p:blipFill>
        <p:spPr>
          <a:xfrm>
            <a:off x="5022424" y="2079523"/>
            <a:ext cx="3427785" cy="2698954"/>
          </a:xfrm>
          <a:prstGeom prst="rect">
            <a:avLst/>
          </a:prstGeom>
        </p:spPr>
      </p:pic>
      <p:pic>
        <p:nvPicPr>
          <p:cNvPr id="8" name="Picture 7" descr="A small device with propellers and wires&#10;&#10;Description automatically generated with medium confidence">
            <a:extLst>
              <a:ext uri="{FF2B5EF4-FFF2-40B4-BE49-F238E27FC236}">
                <a16:creationId xmlns:a16="http://schemas.microsoft.com/office/drawing/2014/main" id="{ACFD8AB6-E2C2-218B-21E1-6E48C4199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8" b="16030"/>
          <a:stretch/>
        </p:blipFill>
        <p:spPr>
          <a:xfrm>
            <a:off x="8667750" y="2079523"/>
            <a:ext cx="3121725" cy="26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Interested 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Design and construction of smart medical beds to prevent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bedsores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the ability to receive feedback from the patient's condition.</a:t>
            </a:r>
          </a:p>
          <a:p>
            <a:pPr lvl="1" algn="just">
              <a:lnSpc>
                <a:spcPct val="120000"/>
              </a:lnSpc>
            </a:pP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 Transformer Oil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Assessment System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Internet of Things in PowerGrid.</a:t>
            </a:r>
          </a:p>
          <a:p>
            <a:pPr lvl="1" algn="just">
              <a:lnSpc>
                <a:spcPct val="120000"/>
              </a:lnSpc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 Design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Fibrinogen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Prediction System Based on Artificial Neural Network.</a:t>
            </a:r>
          </a:p>
          <a:p>
            <a:pPr lvl="1" algn="just">
              <a:lnSpc>
                <a:spcPct val="120000"/>
              </a:lnSpc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 Design and Implementation of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Dry Medical Block Heater.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</p:spTree>
    <p:extLst>
      <p:ext uri="{BB962C8B-B14F-4D97-AF65-F5344CB8AC3E}">
        <p14:creationId xmlns:p14="http://schemas.microsoft.com/office/powerpoint/2010/main" val="1545833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559678"/>
            <a:ext cx="4124566" cy="143880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PROFESSIONAL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218056" y="1074656"/>
            <a:ext cx="6565955" cy="4369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 C++, Python, PLC Programming.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Robotic Software: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Ros1 and Ros2, CoppeliaSim.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Software: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MATLAB, LabVIEW, Altium Designer, Proteus, Solid Work.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Systems: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Windows, Linux.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Software: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Office, Latex,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Edraw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Visio, Endnote, Mendeley.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Web/Server-side Programming: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 CSS, Php.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9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27007" y="268917"/>
            <a:ext cx="6960998" cy="6348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Altium Designer Software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Summer2019.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Educational institution in Shiraz, Summer2017.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teaching certificate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,NURMS,Feb.2017.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and analyst of AVR microcontrollers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with the KAB method, Iran Technical and Vocational Training Organization, Jun.2017.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Installer of Intelligent Building Management System (BMS),Iran Technical and Vocational Training Organization,Nov.2016.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and installation of electrical panels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VocationalTraining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ICDL 2, Iran Technical and Vocational Training Organization,Sep.2016.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grade 2 electrical power, Iran Technical and Vocational TrainingOrganization,July2016.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Programming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Robotic Concept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 Oct.2014.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Hardware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Iran Technical and Vocational Training Organization,Sep.2014.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South Industrial Management Institute(SIMI),Summer2013.</a:t>
            </a:r>
            <a:endParaRPr lang="en-US" sz="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50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559678"/>
            <a:ext cx="4255247" cy="2221622"/>
          </a:xfrm>
        </p:spPr>
        <p:txBody>
          <a:bodyPr/>
          <a:lstStyle/>
          <a:p>
            <a:pPr algn="ctr"/>
            <a:r>
              <a:rPr lang="en-US" dirty="0"/>
              <a:t>LANGUAGE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2215299"/>
            <a:ext cx="7037295" cy="1852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Persian</a:t>
            </a:r>
          </a:p>
        </p:txBody>
      </p:sp>
    </p:spTree>
    <p:extLst>
      <p:ext uri="{BB962C8B-B14F-4D97-AF65-F5344CB8AC3E}">
        <p14:creationId xmlns:p14="http://schemas.microsoft.com/office/powerpoint/2010/main" val="3595680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559678"/>
            <a:ext cx="4255247" cy="2221622"/>
          </a:xfrm>
        </p:spPr>
        <p:txBody>
          <a:bodyPr/>
          <a:lstStyle/>
          <a:p>
            <a:pPr algn="ctr"/>
            <a:r>
              <a:rPr lang="en-US" dirty="0"/>
              <a:t>AWARDS AND PRIZES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065517" y="1180214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Place Gladiators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place in 30 kg Warrior Robot League, </a:t>
            </a: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RoboSkill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Competition under the super vision of Kerman Technical and Vocational Training Organization, Aug. 2016.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of Honor In 15th National Skill Competitions in the field of robotics, Iran Technical and Vocational Training Organization, Karaj, Iran, Aug.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place in National Skill Competitions, the provincial stage in the field of robotics, Iran Technical and Vocational Training Organization, Fars, Iran, Jun. 2014.</a:t>
            </a: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place in National Skill Competitions, the provincial stage in the field of robotics, Iran Technical and Vocational Training Organization, Fars, Iran, Jun. 2013.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5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3D12-240B-1FBC-F775-6728B31C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857080"/>
            <a:ext cx="10107105" cy="365509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 for your consideration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BC62D-B218-10F2-DD6F-72B157C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036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/>
          <a:lstStyle/>
          <a:p>
            <a:pPr algn="ctr"/>
            <a:r>
              <a:rPr lang="en-US" sz="4400" dirty="0"/>
              <a:t>EDUCATION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606060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</a:t>
            </a:r>
            <a:r>
              <a:rPr lang="en-US" sz="19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Engineering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and control of non-holonomic mobile robots using the quasi-LPV method.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LPV and quasi-LPV Techniques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LMI Techniques for Solve LPV Equation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remodeling</a:t>
            </a:r>
          </a:p>
          <a:p>
            <a:pPr marL="573786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Science in Electrical Engineering, with a </a:t>
            </a:r>
            <a:r>
              <a:rPr lang="en-US" sz="19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specialty in Control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sound compass for trajectory control of mobile robot.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Industrial Electricity Discipline.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 in Mathematics and Physics Discipline.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5177-7D6B-02E2-C557-AD358186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18" y="559678"/>
            <a:ext cx="3833906" cy="80720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PUBLICATIONS</a:t>
            </a:r>
            <a:r>
              <a:rPr lang="en-US" sz="4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74142-392D-F377-B0A1-99635C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7B13F6-440B-E197-4963-B2F661A4CA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3976" y="349624"/>
            <a:ext cx="5836024" cy="5889811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Sara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Siamak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Maryam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Mohsen Mohammadi, Mohammad Hasan Asemani, Mohammad Reza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Hesamzadeh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Vedran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resiliency of power systems in presence of GPS spoofing attacks: A data‐driven deep‐learning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IET Generation, Transmission &amp; Distribution (2023).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Sabouri, Mohammad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Mohammad Hassan Asemani.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"LPV Controller Design for Trajectory Tracking of Non-holonomic Wheeled Mobile Robots in the Presence of Slip."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202129th Iranian Conference on Electrical Engineering (ICEE).IEEE.(2021,October).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Shayan, M., Asemani, M. H.,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Sarmoori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B., &amp;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M.,</a:t>
            </a:r>
          </a:p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“Pressure Control of Cellular Electromechanical Medical Mattress For BedsorePrevention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,”7th International Conference on Control, Instrumentation and Automation (ICCIA),IEEE. (2021, February).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3-Firouzimagham, D.,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Aminaie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Shayan,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Z.,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&amp; Asemani, M. H.,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Transformer Oil Analysis Based on Spectroscopy Technique and Machine Learning Classifier: Experimental Setup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,”15th International Conference on Protection and Automation of Power Systems (IPAPS). IEEE. 2020.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4-M.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Setoodeh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M.H. Asemani, '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'Construction of Lyapunov Functions using Multi-Objective Genetic Algorithm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'',28thIranian Conference on Electrical Engineering (ICEE), Tabriz University,2020,Tabriz, Iran.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Jampour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A.S.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Arezoomand,M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Sabouri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 Recognition </a:t>
            </a:r>
            <a:r>
              <a:rPr lang="en-US" sz="1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basedon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 Gesture Recognition using Deterministic Finite Automata and Fuzzy Logic,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4th International Conference on Pattern Recognition and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ImageAnalysis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(IPRIA), 2019, Tehran, Iran. IEEE.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87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79312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Robust control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Complex Mechatronic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00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1" y="559677"/>
            <a:ext cx="4939553" cy="2344887"/>
          </a:xfrm>
        </p:spPr>
        <p:txBody>
          <a:bodyPr/>
          <a:lstStyle/>
          <a:p>
            <a:pPr algn="ctr"/>
            <a:r>
              <a:rPr lang="en-US" dirty="0"/>
              <a:t>Research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7A945B-19E6-4E64-9626-D808F515F392}"/>
              </a:ext>
            </a:extLst>
          </p:cNvPr>
          <p:cNvSpPr txBox="1">
            <a:spLocks/>
          </p:cNvSpPr>
          <p:nvPr/>
        </p:nvSpPr>
        <p:spPr>
          <a:xfrm>
            <a:off x="5154705" y="589429"/>
            <a:ext cx="7037295" cy="438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CDF556-CF9A-6250-8076-44348F9F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93377"/>
              </p:ext>
            </p:extLst>
          </p:nvPr>
        </p:nvGraphicFramePr>
        <p:xfrm>
          <a:off x="5040359" y="427846"/>
          <a:ext cx="6947646" cy="495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0287">
                  <a:extLst>
                    <a:ext uri="{9D8B030D-6E8A-4147-A177-3AD203B41FA5}">
                      <a16:colId xmlns:a16="http://schemas.microsoft.com/office/drawing/2014/main" val="502386693"/>
                    </a:ext>
                  </a:extLst>
                </a:gridCol>
                <a:gridCol w="4727359">
                  <a:extLst>
                    <a:ext uri="{9D8B030D-6E8A-4147-A177-3AD203B41FA5}">
                      <a16:colId xmlns:a16="http://schemas.microsoft.com/office/drawing/2014/main" val="146952309"/>
                    </a:ext>
                  </a:extLst>
                </a:gridCol>
              </a:tblGrid>
              <a:tr h="1469759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 dirty="0">
                          <a:effectLst/>
                        </a:rPr>
                        <a:t>Control Theory</a:t>
                      </a:r>
                      <a:endParaRPr lang="en-US" sz="16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Control of Linear Parameter Varying (LPV) systems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Robust control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Controller Allocation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Nonlinear Control, Lyapunov Theory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4688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2000" kern="0">
                          <a:effectLst/>
                        </a:rPr>
                        <a:t>Robotic &amp; Mechatronic</a:t>
                      </a:r>
                      <a:endParaRPr lang="en-US" sz="16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Complex Mechatronic Devices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Rehabilitation Robot and Devices</a:t>
                      </a:r>
                      <a:endParaRPr lang="en-US" sz="1600" b="0" kern="14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Path Planning and Motion Planning</a:t>
                      </a:r>
                      <a:endParaRPr lang="en-US" sz="1600" b="1" kern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2000" b="0" kern="0" dirty="0">
                          <a:solidFill>
                            <a:srgbClr val="002060"/>
                          </a:solidFill>
                          <a:effectLst/>
                        </a:rPr>
                        <a:t>Autonomous Systems </a:t>
                      </a:r>
                      <a:r>
                        <a:rPr lang="en-US" sz="2000" b="0" kern="0">
                          <a:solidFill>
                            <a:srgbClr val="002060"/>
                          </a:solidFill>
                          <a:effectLst/>
                        </a:rPr>
                        <a:t>and Vehicles</a:t>
                      </a: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6384"/>
                  </a:ext>
                </a:extLst>
              </a:tr>
              <a:tr h="1714718">
                <a:tc>
                  <a:txBody>
                    <a:bodyPr/>
                    <a:lstStyle/>
                    <a:p>
                      <a:pPr hangingPunct="0"/>
                      <a:r>
                        <a:rPr lang="en-US" sz="11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science &amp; Artificial Intelligent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rtl="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Machine Learning, </a:t>
                      </a: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Neural Network Application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hangingPunct="0">
                        <a:buFont typeface="Wingdings" panose="05000000000000000000" pitchFamily="2" charset="2"/>
                        <a:buChar char=""/>
                      </a:pPr>
                      <a:r>
                        <a:rPr lang="en-US" sz="1100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Data Analysis &amp; Data Mining</a:t>
                      </a:r>
                      <a:endParaRPr lang="en-U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95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Professional Experience</a:t>
            </a:r>
            <a:br>
              <a:rPr lang="en-US" dirty="0"/>
            </a:br>
            <a:r>
              <a:rPr lang="en-US" dirty="0"/>
              <a:t>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87CA2A-376D-54E5-54A2-FF706F4D8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Experiences:</a:t>
            </a:r>
          </a:p>
          <a:p>
            <a:pPr algn="just">
              <a:lnSpc>
                <a:spcPct val="120000"/>
              </a:lnSpc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Research at Minoosa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Assistant at Applied Control &amp; Robotics Research Laboratory(ACRRL).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Mechatronics Department Manager at “Arioobarzan” company.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engineer at  “Kasbo Kar Jahan Jadid” company.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Professional Experience</a:t>
            </a:r>
            <a:br>
              <a:rPr lang="en-US" dirty="0"/>
            </a:br>
            <a:r>
              <a:rPr lang="en-US" dirty="0"/>
              <a:t>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Experiences:</a:t>
            </a:r>
          </a:p>
          <a:p>
            <a:pPr algn="just"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 Assistant: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Applications in Control (LabVIEW and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Shiraz University.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Input Multi Output Control,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Control, </a:t>
            </a: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Shiraz University.</a:t>
            </a: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 and Implementation controller algorithm for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DOF special manipulator for robotic fountain.  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9F5BA-B4BC-C1C3-8CFA-F5D49E17E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14020" r="3945" b="25223"/>
          <a:stretch/>
        </p:blipFill>
        <p:spPr>
          <a:xfrm>
            <a:off x="6287678" y="1806070"/>
            <a:ext cx="4779390" cy="41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7AB8D1-9778-806E-E789-9349EFE5377D}"/>
              </a:ext>
            </a:extLst>
          </p:cNvPr>
          <p:cNvSpPr txBox="1">
            <a:spLocks/>
          </p:cNvSpPr>
          <p:nvPr/>
        </p:nvSpPr>
        <p:spPr>
          <a:xfrm>
            <a:off x="5593976" y="349624"/>
            <a:ext cx="5836024" cy="606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23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95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167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73936" indent="0" algn="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Projects:</a:t>
            </a:r>
          </a:p>
          <a:p>
            <a:pPr lvl="1"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Design and Implementation Non-holonomic Mobile Robot.</a:t>
            </a: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8086" lvl="1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8A6BC9-CEA8-A976-B550-C266ACD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559678"/>
            <a:ext cx="4152846" cy="19667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</a:t>
            </a:r>
            <a:br>
              <a:rPr lang="en-US" sz="4000" dirty="0"/>
            </a:br>
            <a:r>
              <a:rPr lang="en-US" sz="4000" dirty="0"/>
              <a:t>EXPERIENCES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46BB269-2386-0861-8C5F-CE2392987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4" t="9347" r="12603" b="23162"/>
          <a:stretch/>
        </p:blipFill>
        <p:spPr>
          <a:xfrm>
            <a:off x="6733025" y="1696825"/>
            <a:ext cx="3438609" cy="2500738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DF7B1341-0983-FC05-4ABA-5BE5B289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b="19450"/>
          <a:stretch/>
        </p:blipFill>
        <p:spPr>
          <a:xfrm>
            <a:off x="6733024" y="4294395"/>
            <a:ext cx="3438609" cy="25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3253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200</TotalTime>
  <Words>1250</Words>
  <Application>Microsoft Office PowerPoint</Application>
  <PresentationFormat>Widescreen</PresentationFormat>
  <Paragraphs>180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Schoolbook</vt:lpstr>
      <vt:lpstr>Corbel</vt:lpstr>
      <vt:lpstr>Times New Roman</vt:lpstr>
      <vt:lpstr>Wingdings</vt:lpstr>
      <vt:lpstr>Headlines</vt:lpstr>
      <vt:lpstr>Mohammad Sabouri</vt:lpstr>
      <vt:lpstr>EDUCATION </vt:lpstr>
      <vt:lpstr>PUBLICATIONS </vt:lpstr>
      <vt:lpstr>Research Interest</vt:lpstr>
      <vt:lpstr>Research Interest</vt:lpstr>
      <vt:lpstr>Professional Experience (1)</vt:lpstr>
      <vt:lpstr>Professional Experience (2)</vt:lpstr>
      <vt:lpstr>RESEARCH EXPERIENCES</vt:lpstr>
      <vt:lpstr>RESEARCH EXPERIENCES</vt:lpstr>
      <vt:lpstr>RESEARCH EXPERIENCES</vt:lpstr>
      <vt:lpstr>RESEARCH EXPERIENCES</vt:lpstr>
      <vt:lpstr>RESEARCH EXPERIENCES</vt:lpstr>
      <vt:lpstr>RESEARCH EXPERIENCES</vt:lpstr>
      <vt:lpstr>RESEARCH EXPERIENCES</vt:lpstr>
      <vt:lpstr>PROFESSIONAL SKILLS</vt:lpstr>
      <vt:lpstr>EXTRA TRAINING</vt:lpstr>
      <vt:lpstr>LANGUAGE SKILLS</vt:lpstr>
      <vt:lpstr>AWARDS AND PRIZES</vt:lpstr>
      <vt:lpstr>Thank you for your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Behnam Jabbari kalkhoran</dc:title>
  <dc:creator>Behnam Jabbari kalkhoran</dc:creator>
  <cp:lastModifiedBy>Mohammad Sabouri</cp:lastModifiedBy>
  <cp:revision>57</cp:revision>
  <dcterms:created xsi:type="dcterms:W3CDTF">2023-03-06T09:28:06Z</dcterms:created>
  <dcterms:modified xsi:type="dcterms:W3CDTF">2024-05-21T10:29:18Z</dcterms:modified>
</cp:coreProperties>
</file>